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266" r:id="rId2"/>
    <p:sldId id="267" r:id="rId3"/>
    <p:sldId id="303" r:id="rId4"/>
    <p:sldId id="286" r:id="rId5"/>
    <p:sldId id="304" r:id="rId6"/>
    <p:sldId id="305" r:id="rId7"/>
    <p:sldId id="306" r:id="rId8"/>
    <p:sldId id="287" r:id="rId9"/>
    <p:sldId id="285" r:id="rId10"/>
    <p:sldId id="294" r:id="rId11"/>
    <p:sldId id="295" r:id="rId12"/>
    <p:sldId id="269" r:id="rId13"/>
    <p:sldId id="297" r:id="rId14"/>
    <p:sldId id="302" r:id="rId15"/>
    <p:sldId id="296" r:id="rId16"/>
    <p:sldId id="288" r:id="rId17"/>
    <p:sldId id="298" r:id="rId18"/>
    <p:sldId id="275" r:id="rId19"/>
    <p:sldId id="299" r:id="rId20"/>
    <p:sldId id="280" r:id="rId21"/>
    <p:sldId id="290" r:id="rId22"/>
    <p:sldId id="300" r:id="rId23"/>
    <p:sldId id="301" r:id="rId24"/>
    <p:sldId id="278" r:id="rId25"/>
    <p:sldId id="292" r:id="rId26"/>
    <p:sldId id="293" r:id="rId27"/>
    <p:sldId id="276" r:id="rId28"/>
    <p:sldId id="28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1A61-6338-41A3-9434-E35D8575AE2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DAB5-7694-4AA5-BDA7-03247EC7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542C-C5D2-4035-A2FE-5C4FA931C8E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EB4D-48DA-482A-A7BC-DDC4DC6C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4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4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1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9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9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9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4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8EDCA8-AFD2-4B54-95BB-A04135D62CBB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FCBAA1B-A692-4D9C-B53E-AF572BB94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50006C-F69D-4648-99F6-58A31602E7A0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BA1AF6-1626-4428-9C66-2BC4C9BB6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8C0C-4336-4788-BF20-85CACDD361F1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B7D90-BAD0-4139-9384-6D99B2B4F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F53-6B36-46D4-862D-2C6B679D9BC6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82F5DC-DBBF-428A-91A2-235D14CBA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33-034A-4F3F-88F8-82B85206DAAB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0DAA04-F15A-4F30-AE27-A2361D0CE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AE53-1C93-46A0-8BC9-F0142EBC59C0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E7B2-9E64-4AC7-BE64-F1574E08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5A5B-E9E6-4E04-AE83-D3E157C06E20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0E0BBB6-526B-41AC-B759-13FBCABA3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9F2-4F0D-4982-BE6D-8CAC096A4C3F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1D9100-31AF-463E-9C2E-D28B79917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1D19-DF57-4F1D-9B74-558093E795E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C9D2F7-C9E1-493C-BE39-FE56BEA64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9A7-BFD3-4B5D-85FA-09B969677728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FCCA135-039E-4947-8B9E-172D3C63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B8CA-F057-4C00-8F31-349B86C1E695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EE6495-2D2B-4447-BCE1-55E7FC15F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03F8F4A-D15C-4972-87D5-22C825D9EE09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rposegames.com/game/arabic-numbers-1-10-easy-quiz/inf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oper Black" charset="0"/>
              </a:rPr>
              <a:t>Welcome to Arabic Level I</a:t>
            </a:r>
            <a:br>
              <a:rPr lang="en-US" sz="4000" b="1" dirty="0" smtClean="0">
                <a:latin typeface="Cooper Black" charset="0"/>
              </a:rPr>
            </a:br>
            <a:r>
              <a:rPr lang="en-US" sz="4000" b="1" dirty="0" smtClean="0">
                <a:latin typeface="Cooper Black" charset="0"/>
              </a:rPr>
              <a:t>by </a:t>
            </a:r>
            <a:r>
              <a:rPr lang="en-US" sz="4000" b="1" dirty="0" err="1" smtClean="0">
                <a:latin typeface="Cooper Black" charset="0"/>
              </a:rPr>
              <a:t>Kurzban</a:t>
            </a:r>
            <a:endParaRPr lang="en-US" sz="4000" b="1" smtClean="0">
              <a:latin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Inquiring about and identifying Place of Origin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373563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r>
              <a:rPr lang="en-US" sz="3000" dirty="0" smtClean="0"/>
              <a:t>Where is he from?    </a:t>
            </a:r>
            <a:r>
              <a:rPr lang="ar-AE" sz="3000" dirty="0" smtClean="0"/>
              <a:t> مِن </a:t>
            </a:r>
            <a:r>
              <a:rPr lang="ar-AE" sz="3000" dirty="0"/>
              <a:t>أينَ هُوَ</a:t>
            </a:r>
            <a:r>
              <a:rPr lang="ar-AE" sz="3000" dirty="0" smtClean="0"/>
              <a:t>؟</a:t>
            </a:r>
            <a:r>
              <a:rPr lang="en-US" sz="3000" dirty="0" smtClean="0"/>
              <a:t> </a:t>
            </a:r>
            <a:r>
              <a:rPr lang="ar-AE" sz="3000" dirty="0" smtClean="0"/>
              <a:t> </a:t>
            </a: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r>
              <a:rPr lang="en-US" sz="3000" dirty="0" smtClean="0"/>
              <a:t>Where is she from?    </a:t>
            </a:r>
            <a:r>
              <a:rPr lang="ar-AE" sz="3000" dirty="0" smtClean="0"/>
              <a:t>مِن </a:t>
            </a:r>
            <a:r>
              <a:rPr lang="ar-AE" sz="3000" dirty="0"/>
              <a:t>أينَ هِيَ؟</a:t>
            </a:r>
            <a:endParaRPr lang="en-US" sz="3000" dirty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4413"/>
            <a:ext cx="1866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pronouns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The response to such questions involves the use of a personal pronouns, the preposition </a:t>
            </a:r>
            <a:r>
              <a:rPr lang="ar-AE" dirty="0">
                <a:ea typeface="+mn-ea"/>
              </a:rPr>
              <a:t> مِن </a:t>
            </a:r>
            <a:r>
              <a:rPr lang="en-US" dirty="0" smtClean="0">
                <a:ea typeface="+mn-ea"/>
              </a:rPr>
              <a:t> from and the place of origin, which may be a town, a region, or a county.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9: Review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86000"/>
            <a:ext cx="8153400" cy="44497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 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3000" dirty="0" smtClean="0"/>
              <a:t>  </a:t>
            </a:r>
            <a:r>
              <a:rPr lang="ar-AE" sz="3000" dirty="0"/>
              <a:t> </a:t>
            </a:r>
            <a:r>
              <a:rPr lang="ar-AE" sz="3000" dirty="0" smtClean="0"/>
              <a:t>بِخَيْر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r-AE" sz="3000" dirty="0" smtClean="0"/>
              <a:t> </a:t>
            </a:r>
            <a:r>
              <a:rPr lang="ar-AE" sz="3000" dirty="0"/>
              <a:t>جيم 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r-AE" sz="3000" dirty="0" smtClean="0"/>
              <a:t> </a:t>
            </a:r>
            <a:r>
              <a:rPr lang="ar-AE" sz="3000" dirty="0"/>
              <a:t>صَباحُ </a:t>
            </a:r>
            <a:r>
              <a:rPr lang="ar-AE" sz="3000" dirty="0" smtClean="0"/>
              <a:t>الخَيُر 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r-AE" sz="3000" dirty="0" smtClean="0"/>
              <a:t> </a:t>
            </a:r>
            <a:r>
              <a:rPr lang="ar-AE" sz="3000" dirty="0"/>
              <a:t>صَباحُ النور 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r-AE" sz="3000" dirty="0" smtClean="0"/>
              <a:t> </a:t>
            </a:r>
            <a:r>
              <a:rPr lang="ar-AE" sz="3000" dirty="0"/>
              <a:t>حاء 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r-AE" sz="3000" dirty="0" smtClean="0"/>
              <a:t>شين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r-AE" sz="3000" dirty="0" smtClean="0"/>
              <a:t> </a:t>
            </a:r>
            <a:r>
              <a:rPr lang="ar-AE" sz="3000" dirty="0"/>
              <a:t>فاء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Inquiring about and identifying Place of Origin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021" y="2438400"/>
            <a:ext cx="7992979" cy="3459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000" dirty="0" smtClean="0"/>
              <a:t>Translate the following: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000" dirty="0" smtClean="0"/>
              <a:t> he is from ___________</a:t>
            </a:r>
          </a:p>
          <a:p>
            <a:pPr marL="0" indent="0">
              <a:lnSpc>
                <a:spcPct val="80000"/>
              </a:lnSpc>
              <a:buNone/>
            </a:pPr>
            <a:endParaRPr lang="en-US" sz="3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000" dirty="0" smtClean="0"/>
              <a:t>She is from ___________</a:t>
            </a:r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3000" dirty="0" smtClean="0"/>
              <a:t>I am from ___________</a:t>
            </a:r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571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Review numbers 1-10 on line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hlinkClick r:id="rId4"/>
              </a:rPr>
              <a:t>http://</a:t>
            </a:r>
            <a:r>
              <a:rPr lang="en-US" dirty="0" smtClean="0">
                <a:ea typeface="+mn-ea"/>
                <a:hlinkClick r:id="rId4"/>
              </a:rPr>
              <a:t>www.purposegames.com/game/arabic-numbers-1-10-easy-quiz/info</a:t>
            </a: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27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Inquiring about and identifying Place of Origin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r>
              <a:rPr lang="ar-AE" sz="3000" dirty="0"/>
              <a:t>أنا مِنْ </a:t>
            </a:r>
            <a:r>
              <a:rPr lang="ar-AE" sz="3000" dirty="0" smtClean="0"/>
              <a:t>فاس</a:t>
            </a: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r>
              <a:rPr lang="ar-AE" sz="3000" dirty="0" smtClean="0"/>
              <a:t>هُو </a:t>
            </a:r>
            <a:r>
              <a:rPr lang="ar-AE" sz="3000" dirty="0"/>
              <a:t>مِن سورية </a:t>
            </a: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r>
              <a:rPr lang="ar-AE" sz="3000" dirty="0" smtClean="0"/>
              <a:t>هِي </a:t>
            </a:r>
            <a:r>
              <a:rPr lang="ar-AE" sz="3000" dirty="0"/>
              <a:t>مِن مصر</a:t>
            </a:r>
            <a:endParaRPr lang="en-US" sz="3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6" y="19812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5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Where?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AE" dirty="0" smtClean="0"/>
              <a:t>أيْنَ </a:t>
            </a:r>
            <a:r>
              <a:rPr lang="ar-AE" dirty="0"/>
              <a:t>فاس</a:t>
            </a:r>
            <a:r>
              <a:rPr lang="ar-AE" dirty="0" smtClean="0"/>
              <a:t>؟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may inquire about the location of a town with a question that contains the question word  </a:t>
            </a:r>
            <a:endParaRPr lang="en-US" dirty="0"/>
          </a:p>
          <a:p>
            <a:pPr marL="0" indent="0">
              <a:buNone/>
            </a:pPr>
            <a:r>
              <a:rPr lang="ar-AE" dirty="0"/>
              <a:t>أيْنَ </a:t>
            </a:r>
            <a:r>
              <a:rPr lang="en-US" dirty="0" smtClean="0"/>
              <a:t> “where” plus the name of that town.</a:t>
            </a:r>
          </a:p>
          <a:p>
            <a:pPr marL="0" indent="0" algn="r">
              <a:buNone/>
            </a:pPr>
            <a:r>
              <a:rPr lang="ar-AE" dirty="0"/>
              <a:t>فاس في </a:t>
            </a:r>
            <a:r>
              <a:rPr lang="ar-AE" dirty="0" smtClean="0"/>
              <a:t>المغرب</a:t>
            </a: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743200" cy="22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In….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AE" dirty="0" smtClean="0"/>
              <a:t>فاس </a:t>
            </a:r>
            <a:r>
              <a:rPr lang="ar-AE" dirty="0"/>
              <a:t>في </a:t>
            </a:r>
            <a:r>
              <a:rPr lang="ar-AE" dirty="0" smtClean="0"/>
              <a:t>المغرب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answer our question, we need to use the name of the town, the proposition fi “in”, and the name of the country or state in which it is located.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16" y="3962400"/>
            <a:ext cx="244898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0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Predicate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might have noticed that we have not used a verb to be in the last few examples. Sentences that lack the verb </a:t>
            </a:r>
            <a:r>
              <a:rPr lang="en-US" i="1" dirty="0" smtClean="0"/>
              <a:t>to be, </a:t>
            </a:r>
            <a:r>
              <a:rPr lang="en-US" dirty="0" smtClean="0"/>
              <a:t>or do not start with a verb, are known as nominal sentences. It does not start with a verb.  He subject or topic of the sentence may be a noun or a pronoun. The predicate can be a noun or a prepositional phrase.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Predicate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AE" dirty="0"/>
              <a:t> أنت ريما  </a:t>
            </a:r>
            <a:r>
              <a:rPr lang="en-US" dirty="0" smtClean="0"/>
              <a:t>  </a:t>
            </a:r>
            <a:r>
              <a:rPr lang="en-US" i="1" dirty="0" smtClean="0"/>
              <a:t>You are </a:t>
            </a:r>
            <a:r>
              <a:rPr lang="en-US" i="1" dirty="0" err="1" smtClean="0"/>
              <a:t>Reema</a:t>
            </a:r>
            <a:endParaRPr lang="en-US" i="1" dirty="0" smtClean="0"/>
          </a:p>
          <a:p>
            <a:pPr marL="0" indent="0" algn="r">
              <a:buNone/>
            </a:pPr>
            <a:r>
              <a:rPr lang="ar-AE" dirty="0" smtClean="0"/>
              <a:t>أنا </a:t>
            </a:r>
            <a:r>
              <a:rPr lang="ar-AE" dirty="0"/>
              <a:t>من </a:t>
            </a:r>
            <a:r>
              <a:rPr lang="ar-AE" dirty="0" smtClean="0"/>
              <a:t>فاس</a:t>
            </a:r>
            <a:r>
              <a:rPr lang="en-US" dirty="0" smtClean="0"/>
              <a:t>    </a:t>
            </a:r>
            <a:r>
              <a:rPr lang="en-US" i="1" dirty="0" smtClean="0"/>
              <a:t>I am from Fez</a:t>
            </a:r>
          </a:p>
          <a:p>
            <a:pPr marL="0" indent="0">
              <a:buNone/>
            </a:pPr>
            <a:r>
              <a:rPr lang="en-US" i="1" dirty="0" smtClean="0"/>
              <a:t>The examples above are made up of two parts: Subject and predicate. The subject is the focus ( I am) and fez.  The predicate is the information about the subject such as from fez, from Morocco….</a:t>
            </a:r>
          </a:p>
        </p:txBody>
      </p:sp>
    </p:spTree>
    <p:extLst>
      <p:ext uri="{BB962C8B-B14F-4D97-AF65-F5344CB8AC3E}">
        <p14:creationId xmlns:p14="http://schemas.microsoft.com/office/powerpoint/2010/main" val="38099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Lesson 9:                          </a:t>
            </a:r>
            <a:r>
              <a:rPr lang="ar-AE" dirty="0" smtClean="0"/>
              <a:t> </a:t>
            </a:r>
            <a:r>
              <a:rPr lang="ar-AE" dirty="0"/>
              <a:t>الدرس التاسع</a:t>
            </a:r>
            <a:r>
              <a:rPr lang="en-US" dirty="0" smtClean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Objectives: Connecting the letters</a:t>
            </a:r>
          </a:p>
          <a:p>
            <a:pPr marL="0" indent="0"/>
            <a:r>
              <a:rPr lang="en-US" dirty="0" smtClean="0"/>
              <a:t>Review: Pronouns</a:t>
            </a:r>
          </a:p>
          <a:p>
            <a:pPr marL="0" indent="0"/>
            <a:r>
              <a:rPr lang="en-US" dirty="0" smtClean="0"/>
              <a:t>Inquiring about and identifying place of origin</a:t>
            </a:r>
          </a:p>
          <a:p>
            <a:pPr marL="0" indent="0"/>
            <a:r>
              <a:rPr lang="en-US" dirty="0" smtClean="0"/>
              <a:t>Colloquial Arabic</a:t>
            </a:r>
          </a:p>
          <a:p>
            <a:pPr marL="0" indent="0"/>
            <a:r>
              <a:rPr lang="en-US" dirty="0" smtClean="0"/>
              <a:t>Practice</a:t>
            </a:r>
          </a:p>
          <a:p>
            <a:pPr marL="0" indent="0"/>
            <a:r>
              <a:rPr lang="en-US" dirty="0" smtClean="0"/>
              <a:t>Finishing posters.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Subject and Predicate </a:t>
            </a:r>
            <a:endParaRPr lang="en-US" sz="4000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>
              <a:latin typeface="Arial" charset="0"/>
            </a:endParaRPr>
          </a:p>
          <a:p>
            <a:pPr marL="0" indent="0" algn="r">
              <a:buNone/>
            </a:pPr>
            <a:r>
              <a:rPr lang="ar-AE" dirty="0" smtClean="0">
                <a:latin typeface="Arial" charset="0"/>
              </a:rPr>
              <a:t>مِنْ </a:t>
            </a:r>
            <a:r>
              <a:rPr lang="ar-AE" dirty="0">
                <a:latin typeface="Arial" charset="0"/>
              </a:rPr>
              <a:t>أينَ </a:t>
            </a:r>
            <a:r>
              <a:rPr lang="ar-AE" dirty="0" smtClean="0">
                <a:latin typeface="Arial" charset="0"/>
              </a:rPr>
              <a:t>أنْتِ؟</a:t>
            </a:r>
            <a:r>
              <a:rPr lang="en-US" dirty="0" smtClean="0">
                <a:latin typeface="Arial" charset="0"/>
              </a:rPr>
              <a:t>  [1</a:t>
            </a:r>
          </a:p>
          <a:p>
            <a:pPr marL="0" indent="0" algn="r">
              <a:buNone/>
            </a:pPr>
            <a:r>
              <a:rPr lang="ar-AE" dirty="0" smtClean="0">
                <a:latin typeface="Arial" charset="0"/>
              </a:rPr>
              <a:t>أنا </a:t>
            </a:r>
            <a:r>
              <a:rPr lang="ar-AE" dirty="0">
                <a:latin typeface="Arial" charset="0"/>
              </a:rPr>
              <a:t>مِنْ </a:t>
            </a:r>
            <a:r>
              <a:rPr lang="ar-AE" dirty="0" smtClean="0">
                <a:latin typeface="Arial" charset="0"/>
              </a:rPr>
              <a:t>فاس</a:t>
            </a:r>
            <a:endParaRPr lang="en-US" dirty="0" smtClean="0">
              <a:latin typeface="Arial" charset="0"/>
            </a:endParaRPr>
          </a:p>
          <a:p>
            <a:pPr marL="0" indent="0" algn="r">
              <a:buNone/>
            </a:pPr>
            <a:r>
              <a:rPr lang="ar-AE" dirty="0">
                <a:latin typeface="Arial" charset="0"/>
              </a:rPr>
              <a:t>أيْنَ </a:t>
            </a:r>
            <a:r>
              <a:rPr lang="ar-AE" dirty="0" smtClean="0">
                <a:latin typeface="Arial" charset="0"/>
              </a:rPr>
              <a:t>فاس؟</a:t>
            </a:r>
            <a:r>
              <a:rPr lang="en-US" dirty="0" smtClean="0">
                <a:latin typeface="Arial" charset="0"/>
              </a:rPr>
              <a:t> [2</a:t>
            </a:r>
            <a:endParaRPr lang="ar-AE" dirty="0">
              <a:latin typeface="Arial" charset="0"/>
            </a:endParaRPr>
          </a:p>
          <a:p>
            <a:pPr marL="0" indent="0" algn="r">
              <a:buNone/>
            </a:pPr>
            <a:r>
              <a:rPr lang="ar-AE" dirty="0">
                <a:latin typeface="Arial" charset="0"/>
              </a:rPr>
              <a:t>فاس في المغرب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Now try some of your own</a:t>
            </a:r>
            <a:endParaRPr lang="ar-AE" dirty="0" smtClean="0">
              <a:latin typeface="Arial" charset="0"/>
            </a:endParaRPr>
          </a:p>
          <a:p>
            <a:pPr marL="0" indent="0" algn="r">
              <a:buNone/>
            </a:pPr>
            <a:endParaRPr lang="ar-AE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 Arabic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type of Arabic that we have been introducing so far is the standard language used in education, the media, and formal situations.</a:t>
            </a:r>
          </a:p>
          <a:p>
            <a:pPr marL="0" indent="0">
              <a:buNone/>
            </a:pPr>
            <a:r>
              <a:rPr lang="en-US" sz="4000" dirty="0" smtClean="0"/>
              <a:t>The difference between Standard Arabic and any local colloquial Arabic may be limited to variations in pronunciations and other factors.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 </a:t>
            </a:r>
            <a:r>
              <a:rPr lang="en-US" smtClean="0"/>
              <a:t>Arabic Examples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word </a:t>
            </a:r>
            <a:r>
              <a:rPr lang="ar-AE" sz="4000" dirty="0" smtClean="0"/>
              <a:t>أين</a:t>
            </a:r>
            <a:r>
              <a:rPr lang="en-US" sz="4000" dirty="0" smtClean="0"/>
              <a:t> can be expressed as </a:t>
            </a:r>
            <a:r>
              <a:rPr lang="ar-AE" sz="4000" dirty="0" smtClean="0"/>
              <a:t>وين</a:t>
            </a:r>
            <a:r>
              <a:rPr lang="en-US" sz="4000" dirty="0" smtClean="0"/>
              <a:t> or </a:t>
            </a:r>
            <a:r>
              <a:rPr lang="ar-AE" sz="4000" dirty="0" smtClean="0"/>
              <a:t>فين</a:t>
            </a:r>
            <a:r>
              <a:rPr lang="en-US" sz="4000" dirty="0" smtClean="0"/>
              <a:t>. In Syrian/Moroccan Arabic for example. One would ask:</a:t>
            </a:r>
          </a:p>
          <a:p>
            <a:pPr marL="0" indent="0" algn="ctr">
              <a:buNone/>
            </a:pPr>
            <a:r>
              <a:rPr lang="ar-AE" sz="4000" dirty="0"/>
              <a:t>فين/وين  دِمَشق</a:t>
            </a:r>
            <a:r>
              <a:rPr lang="ar-AE" sz="4000" dirty="0" smtClean="0"/>
              <a:t>؟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Instead of </a:t>
            </a:r>
          </a:p>
          <a:p>
            <a:pPr marL="0" indent="0" algn="ctr">
              <a:buNone/>
            </a:pPr>
            <a:r>
              <a:rPr lang="ar-AE" sz="4000" dirty="0"/>
              <a:t>أين  دِمَشق 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38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 </a:t>
            </a:r>
            <a:r>
              <a:rPr lang="en-US" smtClean="0"/>
              <a:t>Arabic Examples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How about this one:</a:t>
            </a:r>
          </a:p>
          <a:p>
            <a:pPr marL="0" indent="0" algn="ctr">
              <a:buNone/>
            </a:pPr>
            <a:r>
              <a:rPr lang="ar-AE" sz="4000" dirty="0"/>
              <a:t>من أينَ أنْتِ</a:t>
            </a:r>
            <a:r>
              <a:rPr lang="ar-AE" sz="4000" dirty="0" smtClean="0"/>
              <a:t>؟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Will be formed as : </a:t>
            </a:r>
          </a:p>
          <a:p>
            <a:pPr marL="0" indent="0" algn="ctr">
              <a:buNone/>
            </a:pPr>
            <a:r>
              <a:rPr lang="ar-AE" sz="4000" dirty="0"/>
              <a:t>منِين إنْتِ</a:t>
            </a:r>
            <a:r>
              <a:rPr lang="ar-AE" sz="4000" dirty="0" smtClean="0"/>
              <a:t>؟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 two words are collapsed into one.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9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</a:pPr>
            <a:r>
              <a:rPr lang="en-US" sz="4000" dirty="0" smtClean="0">
                <a:latin typeface="Cooper Black" charset="0"/>
              </a:rPr>
              <a:t>Identify the letters:</a:t>
            </a:r>
          </a:p>
          <a:p>
            <a:pPr marL="0" indent="0">
              <a:buNone/>
            </a:pPr>
            <a:r>
              <a:rPr lang="en-US" sz="4000" dirty="0" smtClean="0">
                <a:latin typeface="Cooper Black" charset="0"/>
              </a:rPr>
              <a:t>           </a:t>
            </a:r>
            <a:r>
              <a:rPr lang="ar-AE" sz="4000" dirty="0" smtClean="0">
                <a:latin typeface="Cooper Black" charset="0"/>
              </a:rPr>
              <a:t>س </a:t>
            </a:r>
            <a:r>
              <a:rPr lang="ar-AE" sz="4000" dirty="0">
                <a:latin typeface="Cooper Black" charset="0"/>
              </a:rPr>
              <a:t>، ش، ج، ح، خ، ف، ق، </a:t>
            </a:r>
            <a:r>
              <a:rPr lang="ar-AE" sz="4000" dirty="0" smtClean="0">
                <a:latin typeface="Cooper Black" charset="0"/>
              </a:rPr>
              <a:t>ة</a:t>
            </a:r>
            <a:r>
              <a:rPr lang="en-US" sz="4000" dirty="0" smtClean="0">
                <a:latin typeface="Cooper Black" charset="0"/>
              </a:rPr>
              <a:t>  </a:t>
            </a:r>
          </a:p>
          <a:p>
            <a:pPr marL="0" indent="0">
              <a:buNone/>
            </a:pPr>
            <a:r>
              <a:rPr lang="en-US" sz="4000" dirty="0" smtClean="0">
                <a:latin typeface="Cooper Black" charset="0"/>
              </a:rPr>
              <a:t>In this segment from an Arabic newspaper</a:t>
            </a:r>
          </a:p>
          <a:p>
            <a:pPr marL="0" indent="0">
              <a:buNone/>
            </a:pPr>
            <a:r>
              <a:rPr lang="en-US" sz="4000" dirty="0" smtClean="0">
                <a:latin typeface="Cooper Black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4000" dirty="0" smtClean="0">
                <a:latin typeface="Cooper Black" charset="0"/>
              </a:rPr>
              <a:t> </a:t>
            </a:r>
          </a:p>
          <a:p>
            <a:pPr marL="0" indent="0" algn="r">
              <a:buNone/>
            </a:pPr>
            <a:r>
              <a:rPr lang="ar-AE" sz="4000" dirty="0"/>
              <a:t>آخِرُ </a:t>
            </a:r>
            <a:r>
              <a:rPr lang="ar-AE" sz="4000" dirty="0" smtClean="0"/>
              <a:t>خَبَر</a:t>
            </a:r>
            <a:r>
              <a:rPr lang="en-US" sz="4000" dirty="0" smtClean="0"/>
              <a:t>     </a:t>
            </a:r>
          </a:p>
          <a:p>
            <a:pPr marL="0" indent="0" algn="r">
              <a:buNone/>
            </a:pPr>
            <a:r>
              <a:rPr lang="ar-AE" sz="4000" dirty="0" smtClean="0"/>
              <a:t>سَتَبْدَاُ </a:t>
            </a:r>
            <a:r>
              <a:rPr lang="ar-AE" sz="4000" dirty="0"/>
              <a:t>غَداً الأحَدَ أعْمَالُ الدَورةِ التَدرِيبِيَّةِ للإعْلامِ الزِراعيِّ وَ الَّتِي تُقامُ بِرِعايَةِ السيِّدِ خَليل عَرْنُوق </a:t>
            </a:r>
            <a:endParaRPr lang="en-US" sz="4000" dirty="0" smtClean="0"/>
          </a:p>
          <a:p>
            <a:pPr marL="0" indent="0" algn="r">
              <a:buNone/>
            </a:pPr>
            <a:r>
              <a:rPr lang="ar-AE" sz="4000" dirty="0" smtClean="0"/>
              <a:t>وزيرِ </a:t>
            </a:r>
            <a:r>
              <a:rPr lang="ar-AE" sz="4000" dirty="0"/>
              <a:t>الزِراعَة.</a:t>
            </a: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21191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Meaning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Latest news</a:t>
            </a:r>
          </a:p>
          <a:p>
            <a:pPr marL="0" indent="0">
              <a:buNone/>
            </a:pPr>
            <a:r>
              <a:rPr lang="en-US" dirty="0" smtClean="0"/>
              <a:t>The Sunday's </a:t>
            </a:r>
            <a:r>
              <a:rPr lang="en-US" dirty="0"/>
              <a:t>training </a:t>
            </a:r>
            <a:r>
              <a:rPr lang="en-US" dirty="0" smtClean="0"/>
              <a:t>session is going to start for </a:t>
            </a:r>
            <a:r>
              <a:rPr lang="en-US" dirty="0"/>
              <a:t>agricultural </a:t>
            </a:r>
            <a:r>
              <a:rPr lang="en-US" dirty="0" smtClean="0"/>
              <a:t>information is and it is run by  </a:t>
            </a:r>
            <a:r>
              <a:rPr lang="en-US" dirty="0"/>
              <a:t>the </a:t>
            </a:r>
            <a:r>
              <a:rPr lang="en-US" dirty="0" smtClean="0"/>
              <a:t>Minister </a:t>
            </a:r>
            <a:r>
              <a:rPr lang="en-US" dirty="0"/>
              <a:t>of </a:t>
            </a:r>
            <a:r>
              <a:rPr lang="en-US" dirty="0" smtClean="0"/>
              <a:t>Agriculture </a:t>
            </a:r>
            <a:r>
              <a:rPr lang="en-US" dirty="0"/>
              <a:t>Mr. Khalil </a:t>
            </a:r>
            <a:r>
              <a:rPr lang="ar-AE" dirty="0"/>
              <a:t>عرنوق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653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Mini-Quiz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AE" sz="6600" smtClean="0">
                <a:latin typeface="Arial" charset="0"/>
              </a:rPr>
              <a:t>ثَ +ب + ب +تَ= </a:t>
            </a:r>
            <a:endParaRPr lang="en-US" sz="660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AE" sz="6600" smtClean="0">
                <a:latin typeface="Arial" charset="0"/>
              </a:rPr>
              <a:t>ب + يْ +نَ =</a:t>
            </a:r>
            <a:endParaRPr lang="en-US" sz="660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6600" smtClean="0"/>
              <a:t>=</a:t>
            </a:r>
            <a:r>
              <a:rPr lang="ar-AE" sz="6600" smtClean="0">
                <a:latin typeface="Arial" charset="0"/>
              </a:rPr>
              <a:t>يَ + بُ + ثُ +ث</a:t>
            </a:r>
            <a:endParaRPr lang="en-US" sz="660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AE" sz="6600" smtClean="0">
                <a:latin typeface="Arial" charset="0"/>
              </a:rPr>
              <a:t> ب + يْ+ت =</a:t>
            </a:r>
            <a:r>
              <a:rPr lang="en-US" sz="66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Review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 </a:t>
            </a:r>
            <a:r>
              <a:rPr lang="en-US" sz="6600" smtClean="0"/>
              <a:t>Review</a:t>
            </a:r>
          </a:p>
          <a:p>
            <a:r>
              <a:rPr lang="en-US" sz="6600" smtClean="0"/>
              <a:t>Make your flash card for this lesson</a:t>
            </a:r>
          </a:p>
          <a:p>
            <a:r>
              <a:rPr lang="en-US" sz="6600" smtClean="0"/>
              <a:t>Questions????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82" y="609600"/>
            <a:ext cx="6831818" cy="1447800"/>
          </a:xfrm>
        </p:spPr>
        <p:txBody>
          <a:bodyPr/>
          <a:lstStyle/>
          <a:p>
            <a:r>
              <a:rPr lang="en-US" dirty="0" smtClean="0"/>
              <a:t>Connect the following letters to form words and write the transliteration to each.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AE" sz="4800" dirty="0" err="1"/>
              <a:t>شَ+ر+و+ق</a:t>
            </a:r>
            <a:r>
              <a:rPr lang="ar-AE" sz="4800" dirty="0"/>
              <a:t>=</a:t>
            </a:r>
          </a:p>
          <a:p>
            <a:pPr algn="r"/>
            <a:r>
              <a:rPr lang="ar-AE" sz="4800" dirty="0" err="1"/>
              <a:t>فِ+نْ+جَ+ا+ن</a:t>
            </a:r>
            <a:r>
              <a:rPr lang="ar-AE" sz="4800" dirty="0"/>
              <a:t>=</a:t>
            </a:r>
          </a:p>
          <a:p>
            <a:pPr algn="r"/>
            <a:r>
              <a:rPr lang="ar-AE" sz="4800" dirty="0" err="1"/>
              <a:t>خُ+بْ+ز</a:t>
            </a:r>
            <a:r>
              <a:rPr lang="ar-AE" sz="4800" dirty="0"/>
              <a:t>=</a:t>
            </a:r>
          </a:p>
          <a:p>
            <a:pPr algn="r"/>
            <a:r>
              <a:rPr lang="ar-AE" sz="4800" dirty="0" err="1"/>
              <a:t>تَ+و+ا+بِ+د</a:t>
            </a:r>
            <a:r>
              <a:rPr lang="ar-AE" sz="4800" dirty="0"/>
              <a:t>=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1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Continue: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990600" y="2209800"/>
            <a:ext cx="7277100" cy="3886200"/>
          </a:xfrm>
        </p:spPr>
        <p:txBody>
          <a:bodyPr>
            <a:normAutofit/>
          </a:bodyPr>
          <a:lstStyle/>
          <a:p>
            <a:pPr algn="r"/>
            <a:r>
              <a:rPr lang="ar-AE" sz="7200" dirty="0" err="1"/>
              <a:t>بَ+ه+و</a:t>
            </a:r>
            <a:r>
              <a:rPr lang="ar-AE" sz="7200" dirty="0"/>
              <a:t>=</a:t>
            </a:r>
          </a:p>
          <a:p>
            <a:pPr algn="r"/>
            <a:r>
              <a:rPr lang="ar-AE" sz="7200" dirty="0" err="1"/>
              <a:t>هِ+نْ+د</a:t>
            </a:r>
            <a:r>
              <a:rPr lang="ar-AE" sz="7200" dirty="0"/>
              <a:t>=</a:t>
            </a:r>
          </a:p>
          <a:p>
            <a:pPr algn="r"/>
            <a:r>
              <a:rPr lang="ar-AE" sz="7200" dirty="0" err="1"/>
              <a:t>شَ+هْ+ر+ز+ا+د</a:t>
            </a:r>
            <a:r>
              <a:rPr lang="ar-AE" sz="7200" dirty="0"/>
              <a:t>=</a:t>
            </a:r>
            <a:endParaRPr 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 and reviewing 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I am </a:t>
            </a:r>
          </a:p>
          <a:p>
            <a:r>
              <a:rPr lang="en-US" dirty="0" smtClean="0"/>
              <a:t>You are</a:t>
            </a:r>
          </a:p>
          <a:p>
            <a:r>
              <a:rPr lang="en-US" dirty="0" smtClean="0"/>
              <a:t>You are</a:t>
            </a:r>
          </a:p>
          <a:p>
            <a:r>
              <a:rPr lang="en-US" dirty="0" smtClean="0"/>
              <a:t>He is </a:t>
            </a:r>
          </a:p>
          <a:p>
            <a:r>
              <a:rPr lang="en-US" dirty="0" smtClean="0"/>
              <a:t>She is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62000" y="1143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mtClean="0"/>
              <a:t>Practicing with ha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2501902"/>
            <a:ext cx="3429000" cy="20700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US" smtClean="0"/>
              <a:t>“This is “ for {F}</a:t>
            </a:r>
          </a:p>
          <a:p>
            <a:pPr algn="r" fontAlgn="auto"/>
            <a:r>
              <a:rPr lang="en-US" smtClean="0"/>
              <a:t>“This is” for {M}</a:t>
            </a:r>
          </a:p>
          <a:p>
            <a:pPr algn="r" fontAlgn="auto"/>
            <a:r>
              <a:rPr lang="ar-AE" smtClean="0"/>
              <a:t>ه+ذ+ا=</a:t>
            </a:r>
            <a:endParaRPr lang="en-US" smtClean="0"/>
          </a:p>
          <a:p>
            <a:pPr algn="r" fontAlgn="auto"/>
            <a:r>
              <a:rPr lang="ar-AE" smtClean="0"/>
              <a:t>ه+ذ+ه=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“M”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1701800"/>
          </a:xfrm>
        </p:spPr>
        <p:txBody>
          <a:bodyPr>
            <a:normAutofit/>
          </a:bodyPr>
          <a:lstStyle/>
          <a:p>
            <a:r>
              <a:rPr lang="ar-AE" sz="3600" dirty="0"/>
              <a:t>م                 </a:t>
            </a:r>
            <a:r>
              <a:rPr lang="ar-AE" sz="3600" dirty="0" err="1"/>
              <a:t>بمب</a:t>
            </a:r>
            <a:r>
              <a:rPr lang="ar-AE" sz="3600" dirty="0"/>
              <a:t>               حم </a:t>
            </a:r>
            <a:endParaRPr lang="en-US" sz="3600" dirty="0" smtClean="0"/>
          </a:p>
          <a:p>
            <a:r>
              <a:rPr lang="en-US" sz="2800" dirty="0" smtClean="0"/>
              <a:t>At the end  In the middle  Initial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92" y="3962400"/>
            <a:ext cx="2246722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9492" y="60198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dirty="0"/>
              <a:t>مَوْز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9" y="3803238"/>
            <a:ext cx="2190976" cy="2347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8064" y="5835133"/>
            <a:ext cx="580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أم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6019799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خَمْسَة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8" y="3803238"/>
            <a:ext cx="2009932" cy="22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 horses a little background.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838200"/>
            <a:ext cx="6422004" cy="3429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desert rose song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1442" y="2209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http://www.bing.com/videos/search?q=the+history+about+arabian+horses&amp;FORM=HDRSC3#view=detail&amp;mid=F041171CDB173EFE26EEF041171CDB173EFE26EE</a:t>
            </a:r>
          </a:p>
        </p:txBody>
      </p:sp>
    </p:spTree>
    <p:extLst>
      <p:ext uri="{BB962C8B-B14F-4D97-AF65-F5344CB8AC3E}">
        <p14:creationId xmlns:p14="http://schemas.microsoft.com/office/powerpoint/2010/main" val="21224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Inquiring about and identifying Place of Origin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38399"/>
            <a:ext cx="7391400" cy="3505201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r>
              <a:rPr lang="ar-AE" sz="3000" dirty="0" smtClean="0"/>
              <a:t> </a:t>
            </a: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r>
              <a:rPr lang="ar-AE" sz="10300" dirty="0" smtClean="0"/>
              <a:t>مِنْ </a:t>
            </a:r>
            <a:r>
              <a:rPr lang="ar-AE" sz="10300" dirty="0"/>
              <a:t>أينَ أنْتِ</a:t>
            </a:r>
            <a:r>
              <a:rPr lang="ar-AE" sz="10300" dirty="0" smtClean="0"/>
              <a:t>؟</a:t>
            </a:r>
            <a:endParaRPr lang="en-US" sz="103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Where are you from?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The Arabic question is made up of the preposition </a:t>
            </a:r>
            <a:r>
              <a:rPr lang="en-US" sz="3600" b="1" i="1" dirty="0" smtClean="0"/>
              <a:t>min</a:t>
            </a:r>
            <a:r>
              <a:rPr lang="en-US" sz="3600" b="1" dirty="0" smtClean="0"/>
              <a:t> ( from), the question word </a:t>
            </a:r>
            <a:r>
              <a:rPr lang="en-US" sz="3600" b="1" i="1" dirty="0" err="1" smtClean="0"/>
              <a:t>ayna</a:t>
            </a:r>
            <a:r>
              <a:rPr lang="en-US" sz="3600" b="1" dirty="0" smtClean="0"/>
              <a:t> ( where ), and a personal pronoun either a (masculine or feminine)</a:t>
            </a:r>
            <a:endParaRPr lang="en-US" sz="3600" b="1" dirty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 algn="r">
              <a:lnSpc>
                <a:spcPct val="80000"/>
              </a:lnSpc>
              <a:buNone/>
            </a:pPr>
            <a:endParaRPr lang="en-US" sz="3000" dirty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057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Inquiring about…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Asking a woman about her place of origin requires the insertion of the second person singular feminine pronoun </a:t>
            </a:r>
            <a:r>
              <a:rPr lang="en-US" i="1" dirty="0" smtClean="0">
                <a:ea typeface="+mn-ea"/>
              </a:rPr>
              <a:t>anti :   </a:t>
            </a:r>
            <a:r>
              <a:rPr lang="ar-AE" i="1" dirty="0">
                <a:ea typeface="+mn-ea"/>
              </a:rPr>
              <a:t>أنْتِ</a:t>
            </a:r>
            <a:endParaRPr lang="en-US" i="1" dirty="0" smtClean="0">
              <a:ea typeface="+mn-e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dirty="0" smtClean="0">
                <a:latin typeface="Algerian" pitchFamily="82" charset="0"/>
                <a:ea typeface="+mn-ea"/>
              </a:rPr>
              <a:t>But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If you are asking about where a certain man comes from</a:t>
            </a:r>
            <a:r>
              <a:rPr lang="en-US" dirty="0" smtClean="0">
                <a:ea typeface="+mn-ea"/>
              </a:rPr>
              <a:t>, you </a:t>
            </a:r>
            <a:r>
              <a:rPr lang="en-US" dirty="0">
                <a:ea typeface="+mn-ea"/>
              </a:rPr>
              <a:t>must use the third person </a:t>
            </a:r>
            <a:r>
              <a:rPr lang="en-US" dirty="0" smtClean="0">
                <a:ea typeface="+mn-ea"/>
              </a:rPr>
              <a:t>singular pronoun </a:t>
            </a:r>
            <a:r>
              <a:rPr lang="en-US" i="1" dirty="0" err="1" smtClean="0">
                <a:ea typeface="+mn-ea"/>
              </a:rPr>
              <a:t>huwa</a:t>
            </a:r>
            <a:r>
              <a:rPr lang="en-US" dirty="0" smtClean="0">
                <a:ea typeface="+mn-ea"/>
              </a:rPr>
              <a:t>  </a:t>
            </a:r>
            <a:r>
              <a:rPr lang="ar-AE" dirty="0">
                <a:ea typeface="+mn-ea"/>
              </a:rPr>
              <a:t> </a:t>
            </a:r>
            <a:r>
              <a:rPr lang="ar-AE" dirty="0" smtClean="0">
                <a:ea typeface="+mn-ea"/>
              </a:rPr>
              <a:t>هُوَ</a:t>
            </a:r>
            <a:r>
              <a:rPr lang="en-US" dirty="0" smtClean="0">
                <a:ea typeface="+mn-ea"/>
              </a:rPr>
              <a:t>(he) &amp; use </a:t>
            </a:r>
            <a:r>
              <a:rPr lang="en-US" i="1" dirty="0" err="1" smtClean="0">
                <a:ea typeface="+mn-ea"/>
              </a:rPr>
              <a:t>hua</a:t>
            </a:r>
            <a:r>
              <a:rPr lang="en-US" i="1" dirty="0" smtClean="0">
                <a:ea typeface="+mn-ea"/>
              </a:rPr>
              <a:t> </a:t>
            </a:r>
            <a:r>
              <a:rPr lang="ar-AE" i="1" dirty="0" smtClean="0">
                <a:ea typeface="+mn-ea"/>
              </a:rPr>
              <a:t>هِيَ</a:t>
            </a:r>
            <a:r>
              <a:rPr lang="en-US" i="1" dirty="0" smtClean="0">
                <a:ea typeface="+mn-ea"/>
              </a:rPr>
              <a:t> (she) to refer to a woman.</a:t>
            </a:r>
            <a:endParaRPr lang="en-US" i="1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1062</TotalTime>
  <Words>850</Words>
  <Application>Microsoft Office PowerPoint</Application>
  <PresentationFormat>On-screen Show (4:3)</PresentationFormat>
  <Paragraphs>194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Algerian</vt:lpstr>
      <vt:lpstr>Arial</vt:lpstr>
      <vt:lpstr>Calibri</vt:lpstr>
      <vt:lpstr>Century Gothic</vt:lpstr>
      <vt:lpstr>Cooper Black</vt:lpstr>
      <vt:lpstr>Times New Roman</vt:lpstr>
      <vt:lpstr>Wingdings 3</vt:lpstr>
      <vt:lpstr>Ion Boardroom</vt:lpstr>
      <vt:lpstr>Welcome to Arabic Level I by Kurzban</vt:lpstr>
      <vt:lpstr>Lesson 9:                           الدرس التاسع         </vt:lpstr>
      <vt:lpstr>Connect the following letters to form words and write the transliteration to each.</vt:lpstr>
      <vt:lpstr>Continue: </vt:lpstr>
      <vt:lpstr>Pronouns and reviewing Ha</vt:lpstr>
      <vt:lpstr>Introducing “M”</vt:lpstr>
      <vt:lpstr>Arabian horses a little background.</vt:lpstr>
      <vt:lpstr> Inquiring about and identifying Place of Origin </vt:lpstr>
      <vt:lpstr>Inquiring about…</vt:lpstr>
      <vt:lpstr> Inquiring about and identifying Place of Origin </vt:lpstr>
      <vt:lpstr>Working with pronouns</vt:lpstr>
      <vt:lpstr> Lesson 9: Review </vt:lpstr>
      <vt:lpstr> Inquiring about and identifying Place of Origin </vt:lpstr>
      <vt:lpstr>Numbers</vt:lpstr>
      <vt:lpstr> Inquiring about and identifying Place of Origin </vt:lpstr>
      <vt:lpstr>Where? </vt:lpstr>
      <vt:lpstr>In…. </vt:lpstr>
      <vt:lpstr>Subject and Predicate</vt:lpstr>
      <vt:lpstr>Subject and Predicate</vt:lpstr>
      <vt:lpstr>Subject and Predicate </vt:lpstr>
      <vt:lpstr>Colloquial Arabic</vt:lpstr>
      <vt:lpstr>Colloquial Arabic Examples</vt:lpstr>
      <vt:lpstr>Colloquial Arabic Examples</vt:lpstr>
      <vt:lpstr>Summary</vt:lpstr>
      <vt:lpstr>Summary</vt:lpstr>
      <vt:lpstr>Meaning</vt:lpstr>
      <vt:lpstr>Mini-Quiz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Kurzban, Souad</cp:lastModifiedBy>
  <cp:revision>142</cp:revision>
  <dcterms:created xsi:type="dcterms:W3CDTF">2013-07-22T15:34:51Z</dcterms:created>
  <dcterms:modified xsi:type="dcterms:W3CDTF">2015-11-16T17:27:16Z</dcterms:modified>
</cp:coreProperties>
</file>